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0" r:id="rId2"/>
    <p:sldId id="271" r:id="rId3"/>
    <p:sldId id="272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91C0BC2D-DDE8-4B3D-9D6B-B284728F646D}"/>
    <pc:docChg chg="undo redo custSel addSld delSld modSld sldOrd">
      <pc:chgData name="Adrienne Shnier" userId="bb63993e463882db" providerId="LiveId" clId="{91C0BC2D-DDE8-4B3D-9D6B-B284728F646D}" dt="2021-05-10T00:40:29.512" v="9911" actId="47"/>
      <pc:docMkLst>
        <pc:docMk/>
      </pc:docMkLst>
      <pc:sldChg chg="modSp mod">
        <pc:chgData name="Adrienne Shnier" userId="bb63993e463882db" providerId="LiveId" clId="{91C0BC2D-DDE8-4B3D-9D6B-B284728F646D}" dt="2021-05-09T21:46:01.736" v="9902" actId="20577"/>
        <pc:sldMkLst>
          <pc:docMk/>
          <pc:sldMk cId="288708291" sldId="269"/>
        </pc:sldMkLst>
        <pc:spChg chg="mod">
          <ac:chgData name="Adrienne Shnier" userId="bb63993e463882db" providerId="LiveId" clId="{91C0BC2D-DDE8-4B3D-9D6B-B284728F646D}" dt="2021-05-09T21:46:01.736" v="9902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delSp modSp mod">
        <pc:chgData name="Adrienne Shnier" userId="bb63993e463882db" providerId="LiveId" clId="{91C0BC2D-DDE8-4B3D-9D6B-B284728F646D}" dt="2021-05-09T18:22:06.387" v="45" actId="1035"/>
        <pc:sldMkLst>
          <pc:docMk/>
          <pc:sldMk cId="846953034" sldId="270"/>
        </pc:sldMkLst>
        <pc:spChg chg="del">
          <ac:chgData name="Adrienne Shnier" userId="bb63993e463882db" providerId="LiveId" clId="{91C0BC2D-DDE8-4B3D-9D6B-B284728F646D}" dt="2021-05-09T18:21:54.077" v="40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8:22:06.387" v="45" actId="1035"/>
          <ac:spMkLst>
            <pc:docMk/>
            <pc:sldMk cId="846953034" sldId="27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18:32:10.852" v="530" actId="20577"/>
        <pc:sldMkLst>
          <pc:docMk/>
          <pc:sldMk cId="365425026" sldId="271"/>
        </pc:sldMkLst>
        <pc:spChg chg="mod">
          <ac:chgData name="Adrienne Shnier" userId="bb63993e463882db" providerId="LiveId" clId="{91C0BC2D-DDE8-4B3D-9D6B-B284728F646D}" dt="2021-05-09T18:32:10.852" v="530" actId="20577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8:22:26.628" v="63" actId="20577"/>
          <ac:spMkLst>
            <pc:docMk/>
            <pc:sldMk cId="365425026" sldId="27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18:36:01.168" v="737" actId="20577"/>
        <pc:sldMkLst>
          <pc:docMk/>
          <pc:sldMk cId="3214987176" sldId="272"/>
        </pc:sldMkLst>
        <pc:spChg chg="mod">
          <ac:chgData name="Adrienne Shnier" userId="bb63993e463882db" providerId="LiveId" clId="{91C0BC2D-DDE8-4B3D-9D6B-B284728F646D}" dt="2021-05-09T18:36:01.168" v="737" actId="20577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8:32:34.387" v="648" actId="20577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18:36:49.866" v="751" actId="27636"/>
        <pc:sldMkLst>
          <pc:docMk/>
          <pc:sldMk cId="3493252159" sldId="273"/>
        </pc:sldMkLst>
        <pc:spChg chg="mod">
          <ac:chgData name="Adrienne Shnier" userId="bb63993e463882db" providerId="LiveId" clId="{91C0BC2D-DDE8-4B3D-9D6B-B284728F646D}" dt="2021-05-09T18:36:49.866" v="751" actId="27636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8:35:49.715" v="736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ord">
        <pc:chgData name="Adrienne Shnier" userId="bb63993e463882db" providerId="LiveId" clId="{91C0BC2D-DDE8-4B3D-9D6B-B284728F646D}" dt="2021-05-09T19:30:47.849" v="755"/>
        <pc:sldMkLst>
          <pc:docMk/>
          <pc:sldMk cId="224819810" sldId="274"/>
        </pc:sldMkLst>
      </pc:sldChg>
      <pc:sldChg chg="modSp mod">
        <pc:chgData name="Adrienne Shnier" userId="bb63993e463882db" providerId="LiveId" clId="{91C0BC2D-DDE8-4B3D-9D6B-B284728F646D}" dt="2021-05-09T19:51:46.986" v="3622" actId="20577"/>
        <pc:sldMkLst>
          <pc:docMk/>
          <pc:sldMk cId="3541759439" sldId="275"/>
        </pc:sldMkLst>
        <pc:spChg chg="mod">
          <ac:chgData name="Adrienne Shnier" userId="bb63993e463882db" providerId="LiveId" clId="{91C0BC2D-DDE8-4B3D-9D6B-B284728F646D}" dt="2021-05-09T19:51:46.986" v="3622" actId="20577"/>
          <ac:spMkLst>
            <pc:docMk/>
            <pc:sldMk cId="3541759439" sldId="275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9:31:30.677" v="803" actId="20577"/>
          <ac:spMkLst>
            <pc:docMk/>
            <pc:sldMk cId="3541759439" sldId="275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19:45:53.968" v="3091" actId="27636"/>
        <pc:sldMkLst>
          <pc:docMk/>
          <pc:sldMk cId="2623306232" sldId="276"/>
        </pc:sldMkLst>
        <pc:spChg chg="mod">
          <ac:chgData name="Adrienne Shnier" userId="bb63993e463882db" providerId="LiveId" clId="{91C0BC2D-DDE8-4B3D-9D6B-B284728F646D}" dt="2021-05-09T19:45:53.968" v="3091" actId="27636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9:43:00.517" v="2590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19:58:52.908" v="4478" actId="20577"/>
        <pc:sldMkLst>
          <pc:docMk/>
          <pc:sldMk cId="885131210" sldId="277"/>
        </pc:sldMkLst>
        <pc:spChg chg="mod">
          <ac:chgData name="Adrienne Shnier" userId="bb63993e463882db" providerId="LiveId" clId="{91C0BC2D-DDE8-4B3D-9D6B-B284728F646D}" dt="2021-05-09T19:58:52.908" v="4478" actId="20577"/>
          <ac:spMkLst>
            <pc:docMk/>
            <pc:sldMk cId="885131210" sldId="277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9:52:10.377" v="3649" actId="20577"/>
          <ac:spMkLst>
            <pc:docMk/>
            <pc:sldMk cId="885131210" sldId="277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02:10.262" v="5080" actId="20577"/>
        <pc:sldMkLst>
          <pc:docMk/>
          <pc:sldMk cId="3563190468" sldId="278"/>
        </pc:sldMkLst>
        <pc:spChg chg="mod">
          <ac:chgData name="Adrienne Shnier" userId="bb63993e463882db" providerId="LiveId" clId="{91C0BC2D-DDE8-4B3D-9D6B-B284728F646D}" dt="2021-05-09T20:02:10.262" v="5080" actId="20577"/>
          <ac:spMkLst>
            <pc:docMk/>
            <pc:sldMk cId="3563190468" sldId="278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19:59:20.806" v="4501" actId="20577"/>
          <ac:spMkLst>
            <pc:docMk/>
            <pc:sldMk cId="3563190468" sldId="278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16:56.969" v="6196" actId="20577"/>
        <pc:sldMkLst>
          <pc:docMk/>
          <pc:sldMk cId="1283812999" sldId="279"/>
        </pc:sldMkLst>
        <pc:spChg chg="mod">
          <ac:chgData name="Adrienne Shnier" userId="bb63993e463882db" providerId="LiveId" clId="{91C0BC2D-DDE8-4B3D-9D6B-B284728F646D}" dt="2021-05-09T20:16:56.969" v="6196" actId="20577"/>
          <ac:spMkLst>
            <pc:docMk/>
            <pc:sldMk cId="1283812999" sldId="279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11:14.893" v="5103" actId="20577"/>
          <ac:spMkLst>
            <pc:docMk/>
            <pc:sldMk cId="1283812999" sldId="279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19:37.464" v="6777" actId="20577"/>
        <pc:sldMkLst>
          <pc:docMk/>
          <pc:sldMk cId="1831061623" sldId="280"/>
        </pc:sldMkLst>
        <pc:spChg chg="mod">
          <ac:chgData name="Adrienne Shnier" userId="bb63993e463882db" providerId="LiveId" clId="{91C0BC2D-DDE8-4B3D-9D6B-B284728F646D}" dt="2021-05-09T20:19:37.464" v="6777" actId="20577"/>
          <ac:spMkLst>
            <pc:docMk/>
            <pc:sldMk cId="1831061623" sldId="280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17:17.593" v="6212" actId="20577"/>
          <ac:spMkLst>
            <pc:docMk/>
            <pc:sldMk cId="1831061623" sldId="28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25:14.176" v="7663" actId="27636"/>
        <pc:sldMkLst>
          <pc:docMk/>
          <pc:sldMk cId="3222606701" sldId="281"/>
        </pc:sldMkLst>
        <pc:spChg chg="mod">
          <ac:chgData name="Adrienne Shnier" userId="bb63993e463882db" providerId="LiveId" clId="{91C0BC2D-DDE8-4B3D-9D6B-B284728F646D}" dt="2021-05-09T20:25:14.176" v="7663" actId="27636"/>
          <ac:spMkLst>
            <pc:docMk/>
            <pc:sldMk cId="3222606701" sldId="281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20:07.166" v="6798" actId="20577"/>
          <ac:spMkLst>
            <pc:docMk/>
            <pc:sldMk cId="3222606701" sldId="28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29:54.297" v="8526" actId="20577"/>
        <pc:sldMkLst>
          <pc:docMk/>
          <pc:sldMk cId="2120365042" sldId="282"/>
        </pc:sldMkLst>
        <pc:spChg chg="mod">
          <ac:chgData name="Adrienne Shnier" userId="bb63993e463882db" providerId="LiveId" clId="{91C0BC2D-DDE8-4B3D-9D6B-B284728F646D}" dt="2021-05-09T20:29:54.297" v="8526" actId="20577"/>
          <ac:spMkLst>
            <pc:docMk/>
            <pc:sldMk cId="2120365042" sldId="282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25:56.632" v="7695" actId="20577"/>
          <ac:spMkLst>
            <pc:docMk/>
            <pc:sldMk cId="2120365042" sldId="28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36:01.671" v="9290" actId="20577"/>
        <pc:sldMkLst>
          <pc:docMk/>
          <pc:sldMk cId="3892869079" sldId="283"/>
        </pc:sldMkLst>
        <pc:spChg chg="mod">
          <ac:chgData name="Adrienne Shnier" userId="bb63993e463882db" providerId="LiveId" clId="{91C0BC2D-DDE8-4B3D-9D6B-B284728F646D}" dt="2021-05-09T20:36:01.671" v="9290" actId="20577"/>
          <ac:spMkLst>
            <pc:docMk/>
            <pc:sldMk cId="3892869079" sldId="283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30:24.183" v="8542" actId="20577"/>
          <ac:spMkLst>
            <pc:docMk/>
            <pc:sldMk cId="3892869079" sldId="283"/>
            <ac:spMk id="3" creationId="{00000000-0000-0000-0000-000000000000}"/>
          </ac:spMkLst>
        </pc:spChg>
      </pc:sldChg>
      <pc:sldChg chg="modSp mod">
        <pc:chgData name="Adrienne Shnier" userId="bb63993e463882db" providerId="LiveId" clId="{91C0BC2D-DDE8-4B3D-9D6B-B284728F646D}" dt="2021-05-09T20:56:57.850" v="9895" actId="20577"/>
        <pc:sldMkLst>
          <pc:docMk/>
          <pc:sldMk cId="464497289" sldId="284"/>
        </pc:sldMkLst>
        <pc:spChg chg="mod">
          <ac:chgData name="Adrienne Shnier" userId="bb63993e463882db" providerId="LiveId" clId="{91C0BC2D-DDE8-4B3D-9D6B-B284728F646D}" dt="2021-05-09T20:56:57.850" v="9895" actId="20577"/>
          <ac:spMkLst>
            <pc:docMk/>
            <pc:sldMk cId="464497289" sldId="284"/>
            <ac:spMk id="2" creationId="{00000000-0000-0000-0000-000000000000}"/>
          </ac:spMkLst>
        </pc:spChg>
        <pc:spChg chg="mod">
          <ac:chgData name="Adrienne Shnier" userId="bb63993e463882db" providerId="LiveId" clId="{91C0BC2D-DDE8-4B3D-9D6B-B284728F646D}" dt="2021-05-09T20:51:37.225" v="9318" actId="20577"/>
          <ac:spMkLst>
            <pc:docMk/>
            <pc:sldMk cId="464497289" sldId="284"/>
            <ac:spMk id="3" creationId="{00000000-0000-0000-0000-000000000000}"/>
          </ac:spMkLst>
        </pc:spChg>
      </pc:sldChg>
      <pc:sldChg chg="del">
        <pc:chgData name="Adrienne Shnier" userId="bb63993e463882db" providerId="LiveId" clId="{91C0BC2D-DDE8-4B3D-9D6B-B284728F646D}" dt="2021-05-10T00:40:25.271" v="9904" actId="47"/>
        <pc:sldMkLst>
          <pc:docMk/>
          <pc:sldMk cId="4026168410" sldId="285"/>
        </pc:sldMkLst>
      </pc:sldChg>
      <pc:sldChg chg="del">
        <pc:chgData name="Adrienne Shnier" userId="bb63993e463882db" providerId="LiveId" clId="{91C0BC2D-DDE8-4B3D-9D6B-B284728F646D}" dt="2021-05-10T00:40:25.592" v="9905" actId="47"/>
        <pc:sldMkLst>
          <pc:docMk/>
          <pc:sldMk cId="547498004" sldId="286"/>
        </pc:sldMkLst>
      </pc:sldChg>
      <pc:sldChg chg="del">
        <pc:chgData name="Adrienne Shnier" userId="bb63993e463882db" providerId="LiveId" clId="{91C0BC2D-DDE8-4B3D-9D6B-B284728F646D}" dt="2021-05-10T00:40:26.022" v="9906" actId="47"/>
        <pc:sldMkLst>
          <pc:docMk/>
          <pc:sldMk cId="1247295935" sldId="287"/>
        </pc:sldMkLst>
      </pc:sldChg>
      <pc:sldChg chg="del">
        <pc:chgData name="Adrienne Shnier" userId="bb63993e463882db" providerId="LiveId" clId="{91C0BC2D-DDE8-4B3D-9D6B-B284728F646D}" dt="2021-05-10T00:40:26.597" v="9907" actId="47"/>
        <pc:sldMkLst>
          <pc:docMk/>
          <pc:sldMk cId="1489445436" sldId="288"/>
        </pc:sldMkLst>
      </pc:sldChg>
      <pc:sldChg chg="del">
        <pc:chgData name="Adrienne Shnier" userId="bb63993e463882db" providerId="LiveId" clId="{91C0BC2D-DDE8-4B3D-9D6B-B284728F646D}" dt="2021-05-10T00:40:27.273" v="9908" actId="47"/>
        <pc:sldMkLst>
          <pc:docMk/>
          <pc:sldMk cId="2941513709" sldId="289"/>
        </pc:sldMkLst>
      </pc:sldChg>
      <pc:sldChg chg="del">
        <pc:chgData name="Adrienne Shnier" userId="bb63993e463882db" providerId="LiveId" clId="{91C0BC2D-DDE8-4B3D-9D6B-B284728F646D}" dt="2021-05-10T00:40:28.006" v="9909" actId="47"/>
        <pc:sldMkLst>
          <pc:docMk/>
          <pc:sldMk cId="2468717808" sldId="290"/>
        </pc:sldMkLst>
      </pc:sldChg>
      <pc:sldChg chg="del">
        <pc:chgData name="Adrienne Shnier" userId="bb63993e463882db" providerId="LiveId" clId="{91C0BC2D-DDE8-4B3D-9D6B-B284728F646D}" dt="2021-05-10T00:40:28.838" v="9910" actId="47"/>
        <pc:sldMkLst>
          <pc:docMk/>
          <pc:sldMk cId="625332942" sldId="291"/>
        </pc:sldMkLst>
      </pc:sldChg>
      <pc:sldChg chg="del">
        <pc:chgData name="Adrienne Shnier" userId="bb63993e463882db" providerId="LiveId" clId="{91C0BC2D-DDE8-4B3D-9D6B-B284728F646D}" dt="2021-05-10T00:40:29.512" v="9911" actId="47"/>
        <pc:sldMkLst>
          <pc:docMk/>
          <pc:sldMk cId="3535387955" sldId="292"/>
        </pc:sldMkLst>
      </pc:sldChg>
      <pc:sldChg chg="add">
        <pc:chgData name="Adrienne Shnier" userId="bb63993e463882db" providerId="LiveId" clId="{91C0BC2D-DDE8-4B3D-9D6B-B284728F646D}" dt="2021-05-09T18:13:49.220" v="0"/>
        <pc:sldMkLst>
          <pc:docMk/>
          <pc:sldMk cId="850921250" sldId="304"/>
        </pc:sldMkLst>
      </pc:sldChg>
      <pc:sldChg chg="add">
        <pc:chgData name="Adrienne Shnier" userId="bb63993e463882db" providerId="LiveId" clId="{91C0BC2D-DDE8-4B3D-9D6B-B284728F646D}" dt="2021-05-09T20:20:03.436" v="6778"/>
        <pc:sldMkLst>
          <pc:docMk/>
          <pc:sldMk cId="173328575" sldId="305"/>
        </pc:sldMkLst>
      </pc:sldChg>
      <pc:sldChg chg="add">
        <pc:chgData name="Adrienne Shnier" userId="bb63993e463882db" providerId="LiveId" clId="{91C0BC2D-DDE8-4B3D-9D6B-B284728F646D}" dt="2021-05-10T00:40:15.951" v="9903"/>
        <pc:sldMkLst>
          <pc:docMk/>
          <pc:sldMk cId="1586202766" sldId="30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18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113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85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4074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7098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53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06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227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205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7612" y="2133600"/>
            <a:ext cx="9753600" cy="1325562"/>
          </a:xfrm>
        </p:spPr>
        <p:txBody>
          <a:bodyPr/>
          <a:lstStyle/>
          <a:p>
            <a:r>
              <a:rPr lang="en-US" dirty="0"/>
              <a:t>Lecture 1 – Introduction to ethics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study ethics?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‘right vs. wrong’, what people ‘ought to do’</a:t>
            </a:r>
          </a:p>
          <a:p>
            <a:pPr lvl="1"/>
            <a:r>
              <a:rPr lang="en-US" dirty="0"/>
              <a:t>But it is more than that!</a:t>
            </a:r>
          </a:p>
          <a:p>
            <a:r>
              <a:rPr lang="en-US" dirty="0"/>
              <a:t>Important to understand the complexities and layers that comprise ethics</a:t>
            </a:r>
          </a:p>
          <a:p>
            <a:r>
              <a:rPr lang="en-US" dirty="0"/>
              <a:t>Moral principles and value judgments that govern behaviour</a:t>
            </a:r>
          </a:p>
          <a:p>
            <a:r>
              <a:rPr lang="en-US" dirty="0"/>
              <a:t>Rational justification for moral judgments</a:t>
            </a:r>
          </a:p>
          <a:p>
            <a:r>
              <a:rPr lang="en-US" dirty="0"/>
              <a:t>Process of analysis of values, principles, purpose</a:t>
            </a:r>
          </a:p>
          <a:p>
            <a:r>
              <a:rPr lang="en-US" dirty="0"/>
              <a:t>Often framed in terms of rights, fairness, obligations, virtues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Differentiating between rights and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4" y="1600200"/>
            <a:ext cx="10591798" cy="52578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Rights</a:t>
            </a:r>
          </a:p>
          <a:p>
            <a:pPr lvl="1"/>
            <a:r>
              <a:rPr lang="en-US" dirty="0"/>
              <a:t>Rights are discussed as if they have “moral authority”, but discussions of “rights” are really about the </a:t>
            </a:r>
            <a:r>
              <a:rPr lang="en-US" b="1" dirty="0"/>
              <a:t>law</a:t>
            </a:r>
          </a:p>
          <a:p>
            <a:pPr lvl="1"/>
            <a:r>
              <a:rPr lang="en-US" dirty="0"/>
              <a:t>The </a:t>
            </a:r>
            <a:r>
              <a:rPr lang="en-US" b="1" dirty="0"/>
              <a:t>language of rights transforms human necessities into a legal claim</a:t>
            </a:r>
            <a:r>
              <a:rPr lang="en-US" dirty="0"/>
              <a:t>, </a:t>
            </a:r>
            <a:r>
              <a:rPr lang="en-US" u="sng" dirty="0"/>
              <a:t>to be granted by some authority</a:t>
            </a:r>
          </a:p>
          <a:p>
            <a:pPr lvl="2"/>
            <a:r>
              <a:rPr lang="en-US" dirty="0"/>
              <a:t>i.e., humans, like all other organisms, require reliable nutrition to sustain life. Yet, humans, unlike other organisms, have developed the idea of the “right to food” – transforming a human necessity into a legal claim.</a:t>
            </a:r>
          </a:p>
          <a:p>
            <a:pPr lvl="1"/>
            <a:r>
              <a:rPr lang="en-US" dirty="0"/>
              <a:t>Dependency on agencies and institutions (i.e., states, international organizations, NGOs, corporations, etc.) to both codify and provide (legal) mechanisms to enforce these rights</a:t>
            </a:r>
          </a:p>
          <a:p>
            <a:r>
              <a:rPr lang="en-US" dirty="0"/>
              <a:t>The want and need for “rights” to be codified and enforced requires a human dependency on human-made:</a:t>
            </a:r>
          </a:p>
          <a:p>
            <a:pPr lvl="1"/>
            <a:r>
              <a:rPr lang="en-US" dirty="0"/>
              <a:t>Agencies and institutions (i.e., governments/states, international organizations, NGOs, corporations, etc.)</a:t>
            </a:r>
          </a:p>
          <a:p>
            <a:pPr lvl="1"/>
            <a:r>
              <a:rPr lang="en-US" dirty="0"/>
              <a:t>Documents (i.e., international documents proclaimed/ratified/codified, laws, policy, etc.)</a:t>
            </a:r>
          </a:p>
          <a:p>
            <a:pPr lvl="1"/>
            <a:r>
              <a:rPr lang="en-US" dirty="0"/>
              <a:t>Interpretations of these documents (i.e., statutory interpretation principles)</a:t>
            </a:r>
          </a:p>
          <a:p>
            <a:pPr lvl="1"/>
            <a:r>
              <a:rPr lang="en-US" dirty="0"/>
              <a:t>Processes (i.e., access to justice mechanisms – who has access?)</a:t>
            </a:r>
          </a:p>
          <a:p>
            <a:pPr lvl="1"/>
            <a:r>
              <a:rPr lang="en-US" dirty="0"/>
              <a:t>And more!</a:t>
            </a:r>
          </a:p>
          <a:p>
            <a:r>
              <a:rPr lang="en-US" dirty="0"/>
              <a:t>Dependency to grant the “rights”</a:t>
            </a:r>
          </a:p>
          <a:p>
            <a:r>
              <a:rPr lang="en-US" dirty="0"/>
              <a:t>What do all of these have in common?</a:t>
            </a:r>
          </a:p>
          <a:p>
            <a:pPr lvl="1"/>
            <a:r>
              <a:rPr lang="en-US" dirty="0"/>
              <a:t>All have </a:t>
            </a:r>
            <a:r>
              <a:rPr lang="en-US" b="1" dirty="0"/>
              <a:t>socially constructed</a:t>
            </a:r>
          </a:p>
          <a:p>
            <a:pPr lvl="1"/>
            <a:r>
              <a:rPr lang="en-US" dirty="0"/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Differentiating between rights and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4" y="1828800"/>
            <a:ext cx="10210798" cy="48768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Rights and law = exclusionary</a:t>
            </a:r>
          </a:p>
          <a:p>
            <a:r>
              <a:rPr lang="en-US" dirty="0"/>
              <a:t>Language of rights </a:t>
            </a:r>
            <a:r>
              <a:rPr lang="en-US" b="1" dirty="0"/>
              <a:t>assumes individualism </a:t>
            </a:r>
            <a:r>
              <a:rPr lang="en-US" dirty="0"/>
              <a:t>and displaces our collective responsibilities, i.e., our ‘responsibility to care for others’</a:t>
            </a:r>
          </a:p>
          <a:p>
            <a:pPr lvl="1"/>
            <a:r>
              <a:rPr lang="en-US" dirty="0"/>
              <a:t>Imposes requirement for division between people – who is entitled to their rights? Which rights? Some rights and not others?</a:t>
            </a:r>
          </a:p>
          <a:p>
            <a:pPr lvl="1"/>
            <a:r>
              <a:rPr lang="en-US" dirty="0"/>
              <a:t>Who decides? (those human-made and run agencies and institutions!)</a:t>
            </a:r>
          </a:p>
          <a:p>
            <a:r>
              <a:rPr lang="en-US" dirty="0"/>
              <a:t>Individualism replaces collectivism</a:t>
            </a:r>
          </a:p>
          <a:p>
            <a:r>
              <a:rPr lang="en-US" dirty="0"/>
              <a:t>Responsibility to others has been replaced by language of rights, which are exclusive rather than inclusive</a:t>
            </a:r>
          </a:p>
          <a:p>
            <a:pPr lvl="1"/>
            <a:r>
              <a:rPr lang="en-US" dirty="0"/>
              <a:t>Responsibility = social relations, communal and joint responsibility for others</a:t>
            </a:r>
          </a:p>
          <a:p>
            <a:pPr lvl="1"/>
            <a:r>
              <a:rPr lang="en-US" dirty="0"/>
              <a:t>Rights = appearance of a moral principle (i.e., right to life, right to food, right to land) and obscures the lack of concrete action to achieve responsibility for others </a:t>
            </a:r>
            <a:r>
              <a:rPr lang="en-US" dirty="0">
                <a:sym typeface="Wingdings" panose="05000000000000000000" pitchFamily="2" charset="2"/>
              </a:rPr>
              <a:t> structures of power remain intact</a:t>
            </a:r>
          </a:p>
          <a:p>
            <a:r>
              <a:rPr lang="en-US" dirty="0"/>
              <a:t>In Greco-Roman civilizations, “rights” were moral and ethical ideas of what was considered to be right vs. wrong</a:t>
            </a:r>
          </a:p>
          <a:p>
            <a:r>
              <a:rPr lang="en-US" dirty="0"/>
              <a:t>Served as guidance</a:t>
            </a:r>
          </a:p>
          <a:p>
            <a:r>
              <a:rPr lang="en-US" dirty="0"/>
              <a:t>Western civilization = founded on principle of individual/ personal freedoms, rather than collective rights and freedoms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ethics comes from and what to do about it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Many perspectives, directions, and approaches to ethical problems</a:t>
            </a:r>
          </a:p>
          <a:p>
            <a:r>
              <a:rPr lang="en-US" dirty="0"/>
              <a:t>Ethical perspectives in medical ethics tend to change as each player adds their perspective (consideration of interests, power dynamics, ideologies and perspectives become bound to others)</a:t>
            </a:r>
          </a:p>
          <a:p>
            <a:r>
              <a:rPr lang="en-US" dirty="0"/>
              <a:t>Language of describing a moral problem will activate certain variables and exclude others:</a:t>
            </a:r>
          </a:p>
          <a:p>
            <a:pPr lvl="1"/>
            <a:r>
              <a:rPr lang="en-US" dirty="0"/>
              <a:t>i.e., role and degree of involvement of the person describing the problem, role/profession/discipline of person describing, religious or cultural inheritance, intangible contributors to that individual’s characteristics/personality</a:t>
            </a:r>
          </a:p>
          <a:p>
            <a:r>
              <a:rPr lang="en-US" dirty="0"/>
              <a:t>Description offered by any person already frames the problem in a certain way</a:t>
            </a:r>
          </a:p>
          <a:p>
            <a:r>
              <a:rPr lang="en-US" dirty="0"/>
              <a:t>Description will vary according to:</a:t>
            </a:r>
          </a:p>
          <a:p>
            <a:pPr lvl="1"/>
            <a:r>
              <a:rPr lang="en-US" dirty="0"/>
              <a:t>Interests/stakeholders positions</a:t>
            </a:r>
          </a:p>
          <a:p>
            <a:pPr lvl="1"/>
            <a:r>
              <a:rPr lang="en-US" dirty="0"/>
              <a:t>Relationships </a:t>
            </a:r>
          </a:p>
          <a:p>
            <a:pPr lvl="1"/>
            <a:r>
              <a:rPr lang="en-US" dirty="0"/>
              <a:t>Disclosures about the people involved and whether these disclosures will benefit or harm them</a:t>
            </a:r>
          </a:p>
          <a:p>
            <a:pPr lvl="1"/>
            <a:r>
              <a:rPr lang="en-US" dirty="0"/>
              <a:t>Whether the ethical decision has been made or is still to come</a:t>
            </a:r>
          </a:p>
          <a:p>
            <a:pPr lvl="1"/>
            <a:r>
              <a:rPr lang="en-US" dirty="0"/>
              <a:t>Whether that decision is now judged to be a sound or poor decision</a:t>
            </a:r>
          </a:p>
          <a:p>
            <a:pPr lvl="1"/>
            <a:r>
              <a:rPr lang="en-US" dirty="0"/>
              <a:t>Whether consequences were intended or unforeseen</a:t>
            </a:r>
          </a:p>
        </p:txBody>
      </p:sp>
    </p:spTree>
    <p:extLst>
      <p:ext uri="{BB962C8B-B14F-4D97-AF65-F5344CB8AC3E}">
        <p14:creationId xmlns:p14="http://schemas.microsoft.com/office/powerpoint/2010/main" val="354175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informs perceptions and judgments?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Some examples in reading – who is describing and what language will they use:</a:t>
            </a:r>
          </a:p>
          <a:p>
            <a:pPr lvl="1"/>
            <a:r>
              <a:rPr lang="en-US" dirty="0"/>
              <a:t>Family member – chapter in one’s life</a:t>
            </a:r>
          </a:p>
          <a:p>
            <a:pPr lvl="1"/>
            <a:r>
              <a:rPr lang="en-US" dirty="0"/>
              <a:t>Clinician – medical problems, hospital course, treatment, lab work, likelihoods of prolonged illness</a:t>
            </a:r>
          </a:p>
          <a:p>
            <a:pPr lvl="1"/>
            <a:r>
              <a:rPr lang="en-US" dirty="0"/>
              <a:t>Moral philosopher – moral details, autonomy, justice, beneficence, goals, values, wishes</a:t>
            </a:r>
          </a:p>
          <a:p>
            <a:pPr lvl="1"/>
            <a:r>
              <a:rPr lang="en-US" dirty="0"/>
              <a:t>Etc.</a:t>
            </a:r>
          </a:p>
          <a:p>
            <a:pPr lvl="1"/>
            <a:r>
              <a:rPr lang="en-US" dirty="0"/>
              <a:t>Location-dependent (where in the world is the ethical dilemma occurring? Who is called to answer? What resources are available? Infrastructure?</a:t>
            </a:r>
          </a:p>
          <a:p>
            <a:r>
              <a:rPr lang="en-US" dirty="0"/>
              <a:t>Values, hopes, fears, prayers, guilt, pride, remorse, conflicting emotions, personal experience, other</a:t>
            </a:r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Framing an ethical problem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To make sense of a ethical problem, the recipient must have a framework or context based on which they can understand the problem and draw on their experiences to come to a decision and determine relevance and irrelevance of various facts or perceptions</a:t>
            </a:r>
          </a:p>
          <a:p>
            <a:r>
              <a:rPr lang="en-US" dirty="0"/>
              <a:t>The need for simplicity often leads to moral concerns being overlooked</a:t>
            </a:r>
          </a:p>
          <a:p>
            <a:r>
              <a:rPr lang="en-US" dirty="0"/>
              <a:t>Seemingly rational decisions become irrational when the complexities of moral judgment seem too complex to apply to a problem</a:t>
            </a:r>
          </a:p>
          <a:p>
            <a:r>
              <a:rPr lang="en-US" dirty="0"/>
              <a:t>With time, with more practical experience informed by ethical practice, people become better at parsing and applying ethics to their decision making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3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moral sense?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What defines whether a decision was ethical?</a:t>
            </a:r>
          </a:p>
          <a:p>
            <a:r>
              <a:rPr lang="en-US" dirty="0"/>
              <a:t>If you feel happy with your decision, was your decision ethical?</a:t>
            </a:r>
          </a:p>
          <a:p>
            <a:r>
              <a:rPr lang="en-US" dirty="0"/>
              <a:t>Can you feel happy with a decision, even though that decision may have been wrong?</a:t>
            </a:r>
          </a:p>
          <a:p>
            <a:r>
              <a:rPr lang="en-US" dirty="0"/>
              <a:t>If you have done nothing and you feel guilty, did you act wrongly? </a:t>
            </a:r>
          </a:p>
          <a:p>
            <a:r>
              <a:rPr lang="en-US" dirty="0"/>
              <a:t>If you had done something and felt guilty, would the decision have been wrong?</a:t>
            </a:r>
          </a:p>
          <a:p>
            <a:r>
              <a:rPr lang="en-US" dirty="0"/>
              <a:t>If you make a decision that is informed by (your) ethics, is it the right decision?</a:t>
            </a:r>
          </a:p>
          <a:p>
            <a:r>
              <a:rPr lang="en-US" dirty="0"/>
              <a:t>Who decides?</a:t>
            </a:r>
          </a:p>
        </p:txBody>
      </p:sp>
    </p:spTree>
    <p:extLst>
      <p:ext uri="{BB962C8B-B14F-4D97-AF65-F5344CB8AC3E}">
        <p14:creationId xmlns:p14="http://schemas.microsoft.com/office/powerpoint/2010/main" val="35631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the tensions?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Ethics of the description (theory of the problem) vs. experience of making ethical judgments in concrete cases</a:t>
            </a:r>
          </a:p>
          <a:p>
            <a:r>
              <a:rPr lang="en-US" dirty="0"/>
              <a:t>Operating in grey zones </a:t>
            </a:r>
          </a:p>
          <a:p>
            <a:r>
              <a:rPr lang="en-US" dirty="0"/>
              <a:t>Ethics implicitly embedded into the law (i.e., self-defense, assisted dying) – this doesn’t mean that everyone agrees or that a matter is settled! Many of these issues continue to be highly contentious.</a:t>
            </a:r>
          </a:p>
          <a:p>
            <a:r>
              <a:rPr lang="en-US" dirty="0"/>
              <a:t>Moral description vs. moral experience</a:t>
            </a:r>
          </a:p>
          <a:p>
            <a:r>
              <a:rPr lang="en-US" dirty="0"/>
              <a:t>To make sense of ethical problems, impose artificial order on the story/narrative/principles</a:t>
            </a:r>
          </a:p>
          <a:p>
            <a:pPr lvl="1"/>
            <a:r>
              <a:rPr lang="en-US" dirty="0"/>
              <a:t>Affects how we hear the problem, how we respond to the problem vs. when we experience a problem</a:t>
            </a:r>
          </a:p>
          <a:p>
            <a:r>
              <a:rPr lang="en-US" dirty="0"/>
              <a:t>Principles of justice, autonomy, and utility are not intrinsic properties of ethical problems – we speak of ethics in a more communitarian narratives as self-standing conceptual systems that help to impose some level of order and, therefore, framework for analysis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ethics?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One thread of the fabric of society</a:t>
            </a:r>
          </a:p>
          <a:p>
            <a:r>
              <a:rPr lang="en-US" dirty="0"/>
              <a:t>Intertwined with other threads to create the fabric of society</a:t>
            </a:r>
          </a:p>
          <a:p>
            <a:r>
              <a:rPr lang="en-US" dirty="0"/>
              <a:t>Informed by a society’s customs, manners, traditions, institutions</a:t>
            </a:r>
          </a:p>
          <a:p>
            <a:pPr lvl="1"/>
            <a:r>
              <a:rPr lang="en-US" dirty="0"/>
              <a:t>Dictate, structure, and inform the way that people in that society deal with the world</a:t>
            </a:r>
          </a:p>
          <a:p>
            <a:r>
              <a:rPr lang="en-US" dirty="0"/>
              <a:t>If forgotten, risk a simplified, hypothetical creation that is suited to intellectual convenience, not for solving and addressing practical difficulties</a:t>
            </a:r>
          </a:p>
        </p:txBody>
      </p:sp>
    </p:spTree>
    <p:extLst>
      <p:ext uri="{BB962C8B-B14F-4D97-AF65-F5344CB8AC3E}">
        <p14:creationId xmlns:p14="http://schemas.microsoft.com/office/powerpoint/2010/main" val="183106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Theory vs. practice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4" y="1828800"/>
            <a:ext cx="9753600" cy="475456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Many theories of ethics</a:t>
            </a:r>
          </a:p>
          <a:p>
            <a:r>
              <a:rPr lang="en-US" dirty="0"/>
              <a:t>Must be able to adjudicate between rival theories to decide the approach to any given ethical problem</a:t>
            </a:r>
          </a:p>
          <a:p>
            <a:r>
              <a:rPr lang="en-US" dirty="0"/>
              <a:t>Moral theories can be tested against each other, as each presents their own internal tensions</a:t>
            </a:r>
          </a:p>
          <a:p>
            <a:r>
              <a:rPr lang="en-US" dirty="0"/>
              <a:t>How to mediate between conflicting moral principles?</a:t>
            </a:r>
          </a:p>
          <a:p>
            <a:r>
              <a:rPr lang="en-US" dirty="0"/>
              <a:t>How to account for exceptions to principles?</a:t>
            </a:r>
          </a:p>
          <a:p>
            <a:r>
              <a:rPr lang="en-US" dirty="0"/>
              <a:t>How to adjudicate between moral theories?</a:t>
            </a:r>
          </a:p>
          <a:p>
            <a:r>
              <a:rPr lang="en-US" dirty="0"/>
              <a:t>Tidiness vs. truth</a:t>
            </a:r>
          </a:p>
          <a:p>
            <a:r>
              <a:rPr lang="en-US" dirty="0"/>
              <a:t>What if ethical theories lead to counterintuitive judgments? What if we decide in opposition to the ethical theory?</a:t>
            </a:r>
          </a:p>
          <a:p>
            <a:r>
              <a:rPr lang="en-US" dirty="0"/>
              <a:t>Practical difficulty – people tend not to pay attention to the ethics of their judgments when they make moral decisions</a:t>
            </a:r>
          </a:p>
        </p:txBody>
      </p:sp>
    </p:spTree>
    <p:extLst>
      <p:ext uri="{BB962C8B-B14F-4D97-AF65-F5344CB8AC3E}">
        <p14:creationId xmlns:p14="http://schemas.microsoft.com/office/powerpoint/2010/main" val="322260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use ethical theories, then?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Attractive, psychological appeal for ability to provide some order to the decision making and laying out questions for consideration/angles of analysis</a:t>
            </a:r>
          </a:p>
          <a:p>
            <a:r>
              <a:rPr lang="en-US" dirty="0"/>
              <a:t>‘check’ your own personal experience – try to view the problem from various perspectives</a:t>
            </a:r>
          </a:p>
          <a:p>
            <a:r>
              <a:rPr lang="en-US" dirty="0"/>
              <a:t>Provide a tool for identifying the strengths and shortcomings of our own intuition or ‘gut’ feelings</a:t>
            </a:r>
          </a:p>
          <a:p>
            <a:r>
              <a:rPr lang="en-US" dirty="0"/>
              <a:t>Rhetorical power – even if a moral theory cannot be rigidly ‘applied’, serves as a tool of rational persuasion </a:t>
            </a:r>
            <a:r>
              <a:rPr lang="en-US" dirty="0">
                <a:sym typeface="Wingdings" panose="05000000000000000000" pitchFamily="2" charset="2"/>
              </a:rPr>
              <a:t> powerful fuel for moral argument </a:t>
            </a:r>
          </a:p>
          <a:p>
            <a:r>
              <a:rPr lang="en-US" dirty="0">
                <a:sym typeface="Wingdings" panose="05000000000000000000" pitchFamily="2" charset="2"/>
              </a:rPr>
              <a:t>Consistencies in moral theories may point out inconsistencies in conventional moral thinking, which may in turn result in real changes in moral values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36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Choosing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When we analyze ethical problems, we are able to choose the ethical principles, values, and beliefs that we believe should be applied to that problem and govern its resolution</a:t>
            </a:r>
          </a:p>
          <a:p>
            <a:r>
              <a:rPr lang="en-US" dirty="0"/>
              <a:t>Ethics = microcosm of politics and political values (i.e., right to choose vs. right to life, euthanasia/assisted dying)</a:t>
            </a:r>
          </a:p>
          <a:p>
            <a:r>
              <a:rPr lang="en-US" dirty="0"/>
              <a:t>Political structures (when not tyrannical) are, to some extent, the product of willful control</a:t>
            </a:r>
          </a:p>
          <a:p>
            <a:pPr lvl="1"/>
            <a:r>
              <a:rPr lang="en-US" dirty="0"/>
              <a:t>Subject to rational scrutiny</a:t>
            </a:r>
          </a:p>
          <a:p>
            <a:pPr lvl="1"/>
            <a:r>
              <a:rPr lang="en-US" dirty="0"/>
              <a:t>Subject to change</a:t>
            </a:r>
          </a:p>
          <a:p>
            <a:r>
              <a:rPr lang="en-US" dirty="0"/>
              <a:t>We make policy, not our values – but our values guide the development and direction of policy and reform </a:t>
            </a:r>
          </a:p>
        </p:txBody>
      </p:sp>
    </p:spTree>
    <p:extLst>
      <p:ext uri="{BB962C8B-B14F-4D97-AF65-F5344CB8AC3E}">
        <p14:creationId xmlns:p14="http://schemas.microsoft.com/office/powerpoint/2010/main" val="389286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Ethics and practical action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Moral concepts can be challenging</a:t>
            </a:r>
          </a:p>
          <a:p>
            <a:r>
              <a:rPr lang="en-US" dirty="0"/>
              <a:t>Seem as though they form part of society’s fabric</a:t>
            </a:r>
          </a:p>
          <a:p>
            <a:r>
              <a:rPr lang="en-US" dirty="0"/>
              <a:t>Morals as subjective, moral </a:t>
            </a:r>
            <a:r>
              <a:rPr lang="en-US" i="1" dirty="0"/>
              <a:t>values</a:t>
            </a:r>
            <a:endParaRPr lang="en-US" dirty="0"/>
          </a:p>
          <a:p>
            <a:r>
              <a:rPr lang="en-US" dirty="0"/>
              <a:t>Constraints of language on morality</a:t>
            </a:r>
          </a:p>
          <a:p>
            <a:r>
              <a:rPr lang="en-US" dirty="0"/>
              <a:t>Path dependence of moral analyses and moral judgments in cultural institutions; limitations on reform (i.e., medical training; legal process, etc.)</a:t>
            </a:r>
          </a:p>
          <a:p>
            <a:r>
              <a:rPr lang="en-US" dirty="0"/>
              <a:t>We </a:t>
            </a:r>
            <a:r>
              <a:rPr lang="en-US" b="1" dirty="0"/>
              <a:t>need</a:t>
            </a:r>
            <a:r>
              <a:rPr lang="en-US" dirty="0"/>
              <a:t> disagreement! So embedded in morality and required for moral maturity.</a:t>
            </a:r>
          </a:p>
          <a:p>
            <a:r>
              <a:rPr lang="en-US" dirty="0"/>
              <a:t>Diversity in the lives that people live and, therefore, in their moral differences</a:t>
            </a:r>
          </a:p>
        </p:txBody>
      </p:sp>
    </p:spTree>
    <p:extLst>
      <p:ext uri="{BB962C8B-B14F-4D97-AF65-F5344CB8AC3E}">
        <p14:creationId xmlns:p14="http://schemas.microsoft.com/office/powerpoint/2010/main" val="46449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493</TotalTime>
  <Words>1738</Words>
  <Application>Microsoft Office PowerPoint</Application>
  <PresentationFormat>Custom</PresentationFormat>
  <Paragraphs>144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World country report presentation</vt:lpstr>
      <vt:lpstr>Lecture 1 – Introduction to ethics</vt:lpstr>
      <vt:lpstr>Why study ethics?</vt:lpstr>
      <vt:lpstr>Differentiating between rights and ethics</vt:lpstr>
      <vt:lpstr>Differentiating between rights and ethics</vt:lpstr>
      <vt:lpstr>Where ethics comes from and what to do about it</vt:lpstr>
      <vt:lpstr>What informs perceptions and judgments?</vt:lpstr>
      <vt:lpstr>Framing an ethical problem</vt:lpstr>
      <vt:lpstr>What is moral sense?</vt:lpstr>
      <vt:lpstr>What are the tensions?</vt:lpstr>
      <vt:lpstr>What is ethics?</vt:lpstr>
      <vt:lpstr>Theory vs. practice</vt:lpstr>
      <vt:lpstr>Why use ethical theories, then?</vt:lpstr>
      <vt:lpstr>Choosing ethics</vt:lpstr>
      <vt:lpstr>Ethics and practical action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18</cp:revision>
  <dcterms:created xsi:type="dcterms:W3CDTF">2020-05-07T21:30:01Z</dcterms:created>
  <dcterms:modified xsi:type="dcterms:W3CDTF">2021-08-06T19:34:46Z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